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333333"/>
    <a:srgbClr val="B7E89C"/>
    <a:srgbClr val="ADE0A4"/>
    <a:srgbClr val="ACD4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AC87C6-6E09-4388-987A-06C8A48EC03F}"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13188289-AA37-4914-8E0D-4BCB2664FD7E}"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63089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AC87C6-6E09-4388-987A-06C8A48EC03F}"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88289-AA37-4914-8E0D-4BCB2664FD7E}" type="slidenum">
              <a:rPr lang="en-US" smtClean="0"/>
              <a:t>‹#›</a:t>
            </a:fld>
            <a:endParaRPr lang="en-US"/>
          </a:p>
        </p:txBody>
      </p:sp>
    </p:spTree>
    <p:extLst>
      <p:ext uri="{BB962C8B-B14F-4D97-AF65-F5344CB8AC3E}">
        <p14:creationId xmlns:p14="http://schemas.microsoft.com/office/powerpoint/2010/main" val="25847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AC87C6-6E09-4388-987A-06C8A48EC03F}"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88289-AA37-4914-8E0D-4BCB2664FD7E}" type="slidenum">
              <a:rPr lang="en-US" smtClean="0"/>
              <a:t>‹#›</a:t>
            </a:fld>
            <a:endParaRPr lang="en-US"/>
          </a:p>
        </p:txBody>
      </p:sp>
    </p:spTree>
    <p:extLst>
      <p:ext uri="{BB962C8B-B14F-4D97-AF65-F5344CB8AC3E}">
        <p14:creationId xmlns:p14="http://schemas.microsoft.com/office/powerpoint/2010/main" val="255116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AC87C6-6E09-4388-987A-06C8A48EC03F}"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88289-AA37-4914-8E0D-4BCB2664FD7E}"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25057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AC87C6-6E09-4388-987A-06C8A48EC03F}"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88289-AA37-4914-8E0D-4BCB2664FD7E}" type="slidenum">
              <a:rPr lang="en-US" smtClean="0"/>
              <a:t>‹#›</a:t>
            </a:fld>
            <a:endParaRPr lang="en-US"/>
          </a:p>
        </p:txBody>
      </p:sp>
    </p:spTree>
    <p:extLst>
      <p:ext uri="{BB962C8B-B14F-4D97-AF65-F5344CB8AC3E}">
        <p14:creationId xmlns:p14="http://schemas.microsoft.com/office/powerpoint/2010/main" val="169593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AC87C6-6E09-4388-987A-06C8A48EC03F}"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88289-AA37-4914-8E0D-4BCB2664FD7E}"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90884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AC87C6-6E09-4388-987A-06C8A48EC03F}" type="datetimeFigureOut">
              <a:rPr lang="en-US" smtClean="0"/>
              <a:t>10/28/2022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188289-AA37-4914-8E0D-4BCB2664FD7E}" type="slidenum">
              <a:rPr lang="en-US" smtClean="0"/>
              <a:t>‹#›</a:t>
            </a:fld>
            <a:endParaRPr lang="en-US"/>
          </a:p>
        </p:txBody>
      </p:sp>
    </p:spTree>
    <p:extLst>
      <p:ext uri="{BB962C8B-B14F-4D97-AF65-F5344CB8AC3E}">
        <p14:creationId xmlns:p14="http://schemas.microsoft.com/office/powerpoint/2010/main" val="243908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AC87C6-6E09-4388-987A-06C8A48EC03F}" type="datetimeFigureOut">
              <a:rPr lang="en-US" smtClean="0"/>
              <a:t>10/28/2022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188289-AA37-4914-8E0D-4BCB2664FD7E}"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87735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1AC87C6-6E09-4388-987A-06C8A48EC03F}" type="datetimeFigureOut">
              <a:rPr lang="en-US" smtClean="0"/>
              <a:t>10/28/2022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188289-AA37-4914-8E0D-4BCB2664FD7E}" type="slidenum">
              <a:rPr lang="en-US" smtClean="0"/>
              <a:t>‹#›</a:t>
            </a:fld>
            <a:endParaRPr lang="en-US"/>
          </a:p>
        </p:txBody>
      </p:sp>
    </p:spTree>
    <p:extLst>
      <p:ext uri="{BB962C8B-B14F-4D97-AF65-F5344CB8AC3E}">
        <p14:creationId xmlns:p14="http://schemas.microsoft.com/office/powerpoint/2010/main" val="2628329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AC87C6-6E09-4388-987A-06C8A48EC03F}"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88289-AA37-4914-8E0D-4BCB2664FD7E}" type="slidenum">
              <a:rPr lang="en-US" smtClean="0"/>
              <a:t>‹#›</a:t>
            </a:fld>
            <a:endParaRPr lang="en-US"/>
          </a:p>
        </p:txBody>
      </p:sp>
    </p:spTree>
    <p:extLst>
      <p:ext uri="{BB962C8B-B14F-4D97-AF65-F5344CB8AC3E}">
        <p14:creationId xmlns:p14="http://schemas.microsoft.com/office/powerpoint/2010/main" val="4260534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AC87C6-6E09-4388-987A-06C8A48EC03F}"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88289-AA37-4914-8E0D-4BCB2664FD7E}" type="slidenum">
              <a:rPr lang="en-US" smtClean="0"/>
              <a:t>‹#›</a:t>
            </a:fld>
            <a:endParaRPr lang="en-US"/>
          </a:p>
        </p:txBody>
      </p:sp>
    </p:spTree>
    <p:extLst>
      <p:ext uri="{BB962C8B-B14F-4D97-AF65-F5344CB8AC3E}">
        <p14:creationId xmlns:p14="http://schemas.microsoft.com/office/powerpoint/2010/main" val="314840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1AC87C6-6E09-4388-987A-06C8A48EC03F}" type="datetimeFigureOut">
              <a:rPr lang="en-US" smtClean="0"/>
              <a:t>10/28/2022</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13188289-AA37-4914-8E0D-4BCB2664FD7E}"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370670"/>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39551" y="1432249"/>
            <a:ext cx="7100595" cy="4096138"/>
          </a:xfrm>
        </p:spPr>
        <p:txBody>
          <a:bodyPr>
            <a:noAutofit/>
          </a:bodyPr>
          <a:lstStyle/>
          <a:p>
            <a:pPr algn="l"/>
            <a:r>
              <a:rPr lang="en-US" sz="4800" dirty="0" smtClean="0"/>
              <a:t>Tools</a:t>
            </a:r>
            <a:br>
              <a:rPr lang="en-US" sz="4800" dirty="0" smtClean="0"/>
            </a:br>
            <a:r>
              <a:rPr lang="en-US" sz="4800" dirty="0" smtClean="0"/>
              <a:t>Eco</a:t>
            </a:r>
            <a:r>
              <a:rPr lang="sr-Latn-CS" sz="4800" dirty="0" smtClean="0"/>
              <a:t>-</a:t>
            </a:r>
            <a:r>
              <a:rPr lang="en-US" sz="4800" dirty="0" smtClean="0"/>
              <a:t>entrepreneurship </a:t>
            </a:r>
            <a:r>
              <a:rPr lang="sr-Latn-CS" sz="4800" dirty="0" smtClean="0"/>
              <a:t>&amp; Circular Economy: On the Path to Sustainable Change</a:t>
            </a: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367" y="4573764"/>
            <a:ext cx="1584331" cy="1798942"/>
          </a:xfrm>
          <a:prstGeom prst="rect">
            <a:avLst/>
          </a:prstGeom>
        </p:spPr>
      </p:pic>
      <p:sp>
        <p:nvSpPr>
          <p:cNvPr id="3" name="Oval 2"/>
          <p:cNvSpPr/>
          <p:nvPr/>
        </p:nvSpPr>
        <p:spPr>
          <a:xfrm>
            <a:off x="2230017" y="3312367"/>
            <a:ext cx="363893" cy="335903"/>
          </a:xfrm>
          <a:prstGeom prst="ellipse">
            <a:avLst/>
          </a:prstGeom>
          <a:solidFill>
            <a:srgbClr val="2929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123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solidFill>
                  <a:schemeClr val="accent6"/>
                </a:solidFill>
              </a:rPr>
              <a:t>Feedback and reflection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5790" y="1453146"/>
            <a:ext cx="4878161" cy="4986784"/>
          </a:xfrm>
          <a:prstGeom prst="rect">
            <a:avLst/>
          </a:prstGeom>
        </p:spPr>
      </p:pic>
      <p:sp>
        <p:nvSpPr>
          <p:cNvPr id="5" name="TextBox 4"/>
          <p:cNvSpPr txBox="1"/>
          <p:nvPr/>
        </p:nvSpPr>
        <p:spPr>
          <a:xfrm>
            <a:off x="2611808" y="3531039"/>
            <a:ext cx="5123270" cy="830997"/>
          </a:xfrm>
          <a:prstGeom prst="rect">
            <a:avLst/>
          </a:prstGeom>
          <a:noFill/>
        </p:spPr>
        <p:txBody>
          <a:bodyPr wrap="square" rtlCol="0">
            <a:spAutoFit/>
          </a:bodyPr>
          <a:lstStyle/>
          <a:p>
            <a:pPr algn="ctr"/>
            <a:r>
              <a:rPr lang="en-US" sz="2400" dirty="0" smtClean="0">
                <a:solidFill>
                  <a:schemeClr val="accent5"/>
                </a:solidFill>
              </a:rPr>
              <a:t>What </a:t>
            </a:r>
            <a:r>
              <a:rPr lang="en-US" sz="2400" dirty="0">
                <a:solidFill>
                  <a:schemeClr val="accent5"/>
                </a:solidFill>
              </a:rPr>
              <a:t>are the key takeaways from this activity</a:t>
            </a:r>
            <a:r>
              <a:rPr lang="en-US" sz="2400" dirty="0" smtClean="0">
                <a:solidFill>
                  <a:schemeClr val="accent5"/>
                </a:solidFill>
              </a:rPr>
              <a:t>?</a:t>
            </a:r>
            <a:endParaRPr lang="en-US" sz="2400" dirty="0">
              <a:solidFill>
                <a:schemeClr val="accent5"/>
              </a:solidFill>
            </a:endParaRPr>
          </a:p>
        </p:txBody>
      </p:sp>
    </p:spTree>
    <p:extLst>
      <p:ext uri="{BB962C8B-B14F-4D97-AF65-F5344CB8AC3E}">
        <p14:creationId xmlns:p14="http://schemas.microsoft.com/office/powerpoint/2010/main" val="1746128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37163" y="765110"/>
            <a:ext cx="7958331" cy="1077229"/>
          </a:xfrm>
          <a:prstGeom prst="homePlate">
            <a:avLst/>
          </a:prstGeom>
        </p:spPr>
        <p:txBody>
          <a:bodyPr>
            <a:noAutofit/>
          </a:bodyPr>
          <a:lstStyle/>
          <a:p>
            <a:pPr algn="just"/>
            <a:r>
              <a:rPr lang="en-US" sz="2800" b="1" dirty="0" smtClean="0">
                <a:solidFill>
                  <a:schemeClr val="accent6"/>
                </a:solidFill>
              </a:rPr>
              <a:t>Researching </a:t>
            </a:r>
            <a:r>
              <a:rPr lang="en-US" sz="2800" b="1" dirty="0">
                <a:solidFill>
                  <a:schemeClr val="accent6"/>
                </a:solidFill>
              </a:rPr>
              <a:t>and defining of ecological issues in different natural environments</a:t>
            </a:r>
            <a:r>
              <a:rPr lang="en-US" sz="2800" dirty="0"/>
              <a:t> </a:t>
            </a:r>
            <a:br>
              <a:rPr lang="en-US" sz="2800" dirty="0"/>
            </a:br>
            <a:endParaRPr lang="en-US" sz="2800" dirty="0"/>
          </a:p>
        </p:txBody>
      </p:sp>
      <p:sp>
        <p:nvSpPr>
          <p:cNvPr id="3" name="Content Placeholder 2"/>
          <p:cNvSpPr>
            <a:spLocks noGrp="1"/>
          </p:cNvSpPr>
          <p:nvPr>
            <p:ph idx="1"/>
          </p:nvPr>
        </p:nvSpPr>
        <p:spPr>
          <a:xfrm>
            <a:off x="2659224" y="1632856"/>
            <a:ext cx="8462866" cy="6428793"/>
          </a:xfrm>
        </p:spPr>
        <p:txBody>
          <a:bodyPr>
            <a:noAutofit/>
          </a:bodyPr>
          <a:lstStyle/>
          <a:p>
            <a:pPr algn="just">
              <a:buFont typeface="Wingdings" panose="05000000000000000000" pitchFamily="2" charset="2"/>
              <a:buChar char="Ø"/>
            </a:pPr>
            <a:r>
              <a:rPr lang="en-US" sz="1400" b="1" dirty="0">
                <a:solidFill>
                  <a:schemeClr val="accent6"/>
                </a:solidFill>
              </a:rPr>
              <a:t>Format:</a:t>
            </a:r>
            <a:r>
              <a:rPr lang="en-US" sz="1400" dirty="0"/>
              <a:t> Teamwork </a:t>
            </a:r>
            <a:r>
              <a:rPr lang="en-US" sz="1400" dirty="0" smtClean="0"/>
              <a:t>activity</a:t>
            </a:r>
            <a:endParaRPr lang="sr-Latn-CS" sz="1400" dirty="0" smtClean="0"/>
          </a:p>
          <a:p>
            <a:pPr algn="just">
              <a:buFont typeface="Wingdings" panose="05000000000000000000" pitchFamily="2" charset="2"/>
              <a:buChar char="Ø"/>
            </a:pPr>
            <a:r>
              <a:rPr lang="sr-Latn-CS" sz="1400" b="1" dirty="0" smtClean="0">
                <a:solidFill>
                  <a:schemeClr val="accent6"/>
                </a:solidFill>
              </a:rPr>
              <a:t>Duration: </a:t>
            </a:r>
            <a:r>
              <a:rPr lang="sr-Latn-CS" sz="1400" dirty="0" smtClean="0"/>
              <a:t>180 minutes</a:t>
            </a:r>
          </a:p>
          <a:p>
            <a:pPr algn="just">
              <a:buFont typeface="Wingdings" panose="05000000000000000000" pitchFamily="2" charset="2"/>
              <a:buChar char="Ø"/>
            </a:pPr>
            <a:r>
              <a:rPr lang="en-US" sz="1400" b="1" dirty="0">
                <a:solidFill>
                  <a:schemeClr val="accent6"/>
                </a:solidFill>
              </a:rPr>
              <a:t>Number of Participants:</a:t>
            </a:r>
            <a:r>
              <a:rPr lang="en-US" sz="1400" dirty="0">
                <a:solidFill>
                  <a:schemeClr val="accent6"/>
                </a:solidFill>
              </a:rPr>
              <a:t> </a:t>
            </a:r>
            <a:r>
              <a:rPr lang="en-US" sz="1400" dirty="0"/>
              <a:t>Maximum 20 participants divided into teams of five </a:t>
            </a:r>
            <a:endParaRPr lang="sr-Latn-CS" sz="1400" dirty="0" smtClean="0"/>
          </a:p>
          <a:p>
            <a:pPr algn="just">
              <a:buFont typeface="Wingdings" panose="05000000000000000000" pitchFamily="2" charset="2"/>
              <a:buChar char="Ø"/>
            </a:pPr>
            <a:r>
              <a:rPr lang="en-US" sz="1400" b="1" dirty="0">
                <a:solidFill>
                  <a:schemeClr val="accent6"/>
                </a:solidFill>
              </a:rPr>
              <a:t>Goal of the </a:t>
            </a:r>
            <a:r>
              <a:rPr lang="en-US" sz="1400" b="1" dirty="0" smtClean="0">
                <a:solidFill>
                  <a:schemeClr val="accent6"/>
                </a:solidFill>
              </a:rPr>
              <a:t>Tool</a:t>
            </a:r>
            <a:r>
              <a:rPr lang="sr-Latn-CS" sz="1400" b="1" dirty="0" smtClean="0">
                <a:solidFill>
                  <a:schemeClr val="accent6"/>
                </a:solidFill>
              </a:rPr>
              <a:t>: </a:t>
            </a:r>
            <a:r>
              <a:rPr lang="sr-Latn-CS" sz="1400" dirty="0" smtClean="0"/>
              <a:t>To c</a:t>
            </a:r>
            <a:r>
              <a:rPr lang="en-US" sz="1400" dirty="0" err="1" smtClean="0"/>
              <a:t>reate</a:t>
            </a:r>
            <a:r>
              <a:rPr lang="en-US" sz="1400" dirty="0" smtClean="0"/>
              <a:t> </a:t>
            </a:r>
            <a:r>
              <a:rPr lang="en-US" sz="1400" dirty="0"/>
              <a:t>a teamwork activity that aims to develop statistical and presentation skills of participants by creating and conducting of survey, processing and presenting of survey results, including defining main ecological issues and developing eco-entrepreneurship ideas which should solve defined issues.</a:t>
            </a:r>
          </a:p>
          <a:p>
            <a:pPr algn="just">
              <a:buFont typeface="Wingdings" panose="05000000000000000000" pitchFamily="2" charset="2"/>
              <a:buChar char="Ø"/>
            </a:pPr>
            <a:r>
              <a:rPr lang="en-US" sz="1400" b="1" dirty="0">
                <a:solidFill>
                  <a:schemeClr val="accent6"/>
                </a:solidFill>
              </a:rPr>
              <a:t> The activity objectives </a:t>
            </a:r>
            <a:r>
              <a:rPr lang="en-US" sz="1400" b="1" dirty="0" smtClean="0">
                <a:solidFill>
                  <a:schemeClr val="accent6"/>
                </a:solidFill>
              </a:rPr>
              <a:t>are:</a:t>
            </a:r>
            <a:endParaRPr lang="sr-Latn-CS" sz="1400" b="1" dirty="0">
              <a:solidFill>
                <a:schemeClr val="accent6"/>
              </a:solidFill>
            </a:endParaRPr>
          </a:p>
          <a:p>
            <a:pPr lvl="1" algn="just">
              <a:buFont typeface="Arial" panose="020B0604020202020204" pitchFamily="34" charset="0"/>
              <a:buChar char="•"/>
            </a:pPr>
            <a:r>
              <a:rPr lang="en-US" sz="1400" dirty="0" smtClean="0"/>
              <a:t>To </a:t>
            </a:r>
            <a:r>
              <a:rPr lang="en-US" sz="1400" dirty="0"/>
              <a:t>promote survey conducting as statistical tool for defining ecological issues in different types of natural environment;</a:t>
            </a:r>
          </a:p>
          <a:p>
            <a:pPr lvl="1" algn="just" fontAlgn="base"/>
            <a:r>
              <a:rPr lang="en-US" sz="1400" dirty="0"/>
              <a:t>To encourage developing of eco-entrepreneurship ideas regarding to survey results;</a:t>
            </a:r>
          </a:p>
          <a:p>
            <a:pPr lvl="1" algn="just" fontAlgn="base"/>
            <a:r>
              <a:rPr lang="en-US" sz="1400" dirty="0"/>
              <a:t>To promote information processing by using visualization as a driver for raising ecological awareness and developing of eco-entrepreneurship ideas;</a:t>
            </a:r>
          </a:p>
          <a:p>
            <a:pPr lvl="1" algn="just"/>
            <a:r>
              <a:rPr lang="en-US" sz="1400" dirty="0"/>
              <a:t>To raise awareness of realistic ecological conditions in different types of natural environment.</a:t>
            </a:r>
            <a:br>
              <a:rPr lang="en-US" sz="1400" dirty="0"/>
            </a:br>
            <a:r>
              <a:rPr lang="en-US" sz="1400" dirty="0"/>
              <a:t/>
            </a:r>
            <a:br>
              <a:rPr lang="en-US" sz="1400" dirty="0"/>
            </a:br>
            <a:endParaRPr lang="sr-Latn-CS" sz="1400" dirty="0" smtClean="0"/>
          </a:p>
          <a:p>
            <a:pPr marL="0" indent="0">
              <a:buNone/>
            </a:pPr>
            <a:endParaRPr lang="sr-Latn-CS" sz="1400" dirty="0" smtClean="0"/>
          </a:p>
          <a:p>
            <a:endParaRPr lang="en-US" sz="1400" dirty="0"/>
          </a:p>
        </p:txBody>
      </p:sp>
      <p:sp>
        <p:nvSpPr>
          <p:cNvPr id="5" name="Pentagon 4"/>
          <p:cNvSpPr/>
          <p:nvPr/>
        </p:nvSpPr>
        <p:spPr>
          <a:xfrm>
            <a:off x="0" y="0"/>
            <a:ext cx="2230016" cy="76511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TextBox 5"/>
          <p:cNvSpPr txBox="1"/>
          <p:nvPr/>
        </p:nvSpPr>
        <p:spPr>
          <a:xfrm>
            <a:off x="214603" y="90167"/>
            <a:ext cx="1800809" cy="584775"/>
          </a:xfrm>
          <a:prstGeom prst="rect">
            <a:avLst/>
          </a:prstGeom>
          <a:noFill/>
        </p:spPr>
        <p:txBody>
          <a:bodyPr wrap="square" rtlCol="0">
            <a:spAutoFit/>
          </a:bodyPr>
          <a:lstStyle/>
          <a:p>
            <a:r>
              <a:rPr lang="sr-Latn-CS" sz="3200" b="1" dirty="0" smtClean="0"/>
              <a:t>TOOL 1</a:t>
            </a:r>
            <a:endParaRPr lang="en-US" sz="3200" b="1" dirty="0"/>
          </a:p>
        </p:txBody>
      </p:sp>
    </p:spTree>
    <p:extLst>
      <p:ext uri="{BB962C8B-B14F-4D97-AF65-F5344CB8AC3E}">
        <p14:creationId xmlns:p14="http://schemas.microsoft.com/office/powerpoint/2010/main" val="3907730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1400" b="1" dirty="0">
                <a:solidFill>
                  <a:schemeClr val="accent6"/>
                </a:solidFill>
              </a:rPr>
              <a:t>Instructions:</a:t>
            </a:r>
            <a:r>
              <a:rPr lang="en-US" sz="1400" dirty="0">
                <a:solidFill>
                  <a:schemeClr val="accent6"/>
                </a:solidFill>
              </a:rPr>
              <a:t> </a:t>
            </a:r>
            <a:r>
              <a:rPr lang="en-US" sz="1400" dirty="0"/>
              <a:t> Maximum 20 participants have to be divided into teams of five. Conference room has to be equipped by one projector and facilitator’s laptop and four tables (for 5 participants each). Four tables have to be equipped whether with a laptop, spreadsheet software or Microsoft Excel, Google form, Internet access, or paper and colored pens. </a:t>
            </a:r>
            <a:r>
              <a:rPr lang="en-US" sz="1400" dirty="0" smtClean="0"/>
              <a:t>The </a:t>
            </a:r>
            <a:r>
              <a:rPr lang="en-US" sz="1400" dirty="0"/>
              <a:t>duration of applying of this tool would be </a:t>
            </a:r>
            <a:r>
              <a:rPr lang="en-US" sz="1400" dirty="0" smtClean="0"/>
              <a:t>between</a:t>
            </a:r>
            <a:r>
              <a:rPr lang="sr-Latn-CS" sz="1400" dirty="0" smtClean="0"/>
              <a:t> </a:t>
            </a:r>
            <a:r>
              <a:rPr lang="en-US" sz="1400" dirty="0" smtClean="0"/>
              <a:t>120 </a:t>
            </a:r>
            <a:r>
              <a:rPr lang="en-US" sz="1400" dirty="0"/>
              <a:t>and 150 minutes divided on following sections:</a:t>
            </a:r>
            <a:br>
              <a:rPr lang="en-US" sz="1400" dirty="0"/>
            </a:br>
            <a:endParaRPr lang="en-US" sz="1400" dirty="0"/>
          </a:p>
        </p:txBody>
      </p:sp>
      <p:sp>
        <p:nvSpPr>
          <p:cNvPr id="3" name="Content Placeholder 2"/>
          <p:cNvSpPr>
            <a:spLocks noGrp="1"/>
          </p:cNvSpPr>
          <p:nvPr>
            <p:ph idx="1"/>
          </p:nvPr>
        </p:nvSpPr>
        <p:spPr>
          <a:xfrm>
            <a:off x="2611808" y="2025244"/>
            <a:ext cx="7796540" cy="4649851"/>
          </a:xfrm>
        </p:spPr>
        <p:txBody>
          <a:bodyPr>
            <a:normAutofit fontScale="55000" lnSpcReduction="20000"/>
          </a:bodyPr>
          <a:lstStyle/>
          <a:p>
            <a:pPr algn="just" fontAlgn="base"/>
            <a:r>
              <a:rPr lang="en-US" sz="2500" b="1" dirty="0" smtClean="0">
                <a:solidFill>
                  <a:schemeClr val="accent6"/>
                </a:solidFill>
              </a:rPr>
              <a:t>Data </a:t>
            </a:r>
            <a:r>
              <a:rPr lang="en-US" sz="2500" b="1" dirty="0">
                <a:solidFill>
                  <a:schemeClr val="accent6"/>
                </a:solidFill>
              </a:rPr>
              <a:t>creation:</a:t>
            </a:r>
            <a:r>
              <a:rPr lang="en-US" sz="2500" dirty="0"/>
              <a:t> Facilitator would give, as topic, to each team different type of natural environment to research about ecological issues by which are those natural environments faced. Each team should create survey on Google form and conducted it to minimum 15 potential respondents online, in order to collect most relevant data. Survey should contain questions for only need-to-know information such as basic personal data of respondents, characteristics of certain natural environment- it’s benefits and deficiency, pollution level and it’s causes, possible solutions, rate of employment, education level and willingness of respondents to engage in development of ideas for eco-entrepreneurship. This task should last up to 80 minutes.</a:t>
            </a:r>
          </a:p>
          <a:p>
            <a:pPr algn="just" fontAlgn="base"/>
            <a:r>
              <a:rPr lang="en-US" sz="2500" b="1" dirty="0">
                <a:solidFill>
                  <a:schemeClr val="accent6"/>
                </a:solidFill>
              </a:rPr>
              <a:t>Presentation preparing: </a:t>
            </a:r>
            <a:r>
              <a:rPr lang="en-US" sz="2500" dirty="0"/>
              <a:t>Each team should collect and visualize the information received from survey. Data analysis should be done in Microsoft Excel or Google Spreadsheet (or in any other software tool, or just colored drawings on a piece of paper) using graphs and prepare for presentation with conclusions and recommendations of possible solutions of ecological issues focusing on developing of eco-entrepreneurship ideas. This task should last up to 60 minutes.</a:t>
            </a:r>
          </a:p>
          <a:p>
            <a:pPr algn="just" fontAlgn="base"/>
            <a:r>
              <a:rPr lang="en-US" sz="2500" b="1" dirty="0">
                <a:solidFill>
                  <a:schemeClr val="accent6"/>
                </a:solidFill>
              </a:rPr>
              <a:t>Peer Assessment</a:t>
            </a:r>
            <a:r>
              <a:rPr lang="en-US" sz="2500" dirty="0">
                <a:solidFill>
                  <a:schemeClr val="accent6"/>
                </a:solidFill>
              </a:rPr>
              <a:t>: </a:t>
            </a:r>
            <a:r>
              <a:rPr lang="en-US" sz="2500" dirty="0"/>
              <a:t>Each team should present their report to the other groups. Next, each team's members should grade other team's reports using a 3-point grade scale (1-3). Grades should be communicated to the facilitator on a piece of paper, who would announce the winning team and give an award (optional). This task should last up to 30 minutes.</a:t>
            </a:r>
          </a:p>
          <a:p>
            <a:endParaRPr lang="en-US" dirty="0"/>
          </a:p>
        </p:txBody>
      </p:sp>
    </p:spTree>
    <p:extLst>
      <p:ext uri="{BB962C8B-B14F-4D97-AF65-F5344CB8AC3E}">
        <p14:creationId xmlns:p14="http://schemas.microsoft.com/office/powerpoint/2010/main" val="3189057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6574" y="1128872"/>
            <a:ext cx="6949441" cy="5079033"/>
          </a:xfrm>
        </p:spPr>
      </p:pic>
      <p:sp>
        <p:nvSpPr>
          <p:cNvPr id="6" name="Oval 5"/>
          <p:cNvSpPr/>
          <p:nvPr/>
        </p:nvSpPr>
        <p:spPr>
          <a:xfrm>
            <a:off x="7040880" y="2327564"/>
            <a:ext cx="1729047" cy="1155469"/>
          </a:xfrm>
          <a:prstGeom prst="ellipse">
            <a:avLst/>
          </a:prstGeom>
          <a:solidFill>
            <a:srgbClr val="ADE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583679" y="2443633"/>
            <a:ext cx="2726575" cy="1015663"/>
          </a:xfrm>
          <a:prstGeom prst="rect">
            <a:avLst/>
          </a:prstGeom>
          <a:noFill/>
        </p:spPr>
        <p:txBody>
          <a:bodyPr wrap="square" rtlCol="0">
            <a:spAutoFit/>
          </a:bodyPr>
          <a:lstStyle/>
          <a:p>
            <a:r>
              <a:rPr lang="en-US" sz="2000" b="1" dirty="0" smtClean="0"/>
              <a:t>What </a:t>
            </a:r>
            <a:r>
              <a:rPr lang="en-US" sz="2000" b="1" dirty="0"/>
              <a:t>are the key takeaways from this activity</a:t>
            </a:r>
            <a:r>
              <a:rPr lang="en-US" sz="2000" b="1" dirty="0" smtClean="0"/>
              <a:t>?</a:t>
            </a:r>
            <a:endParaRPr lang="en-US" sz="2000" b="1" dirty="0"/>
          </a:p>
        </p:txBody>
      </p:sp>
      <p:sp>
        <p:nvSpPr>
          <p:cNvPr id="8" name="TextBox 7"/>
          <p:cNvSpPr txBox="1"/>
          <p:nvPr/>
        </p:nvSpPr>
        <p:spPr>
          <a:xfrm>
            <a:off x="2726574" y="709035"/>
            <a:ext cx="7356764" cy="1077218"/>
          </a:xfrm>
          <a:prstGeom prst="rect">
            <a:avLst/>
          </a:prstGeom>
          <a:noFill/>
        </p:spPr>
        <p:txBody>
          <a:bodyPr wrap="square" rtlCol="0">
            <a:spAutoFit/>
          </a:bodyPr>
          <a:lstStyle/>
          <a:p>
            <a:r>
              <a:rPr lang="en-US" sz="2800" b="1" dirty="0">
                <a:solidFill>
                  <a:schemeClr val="accent6"/>
                </a:solidFill>
              </a:rPr>
              <a:t>Feedback and </a:t>
            </a:r>
            <a:r>
              <a:rPr lang="en-US" sz="2800" b="1" dirty="0" smtClean="0">
                <a:solidFill>
                  <a:schemeClr val="accent6"/>
                </a:solidFill>
              </a:rPr>
              <a:t>reflection</a:t>
            </a:r>
            <a:r>
              <a:rPr lang="en-US" sz="2800" dirty="0">
                <a:solidFill>
                  <a:schemeClr val="accent6"/>
                </a:solidFill>
              </a:rPr>
              <a:t> </a:t>
            </a:r>
          </a:p>
          <a:p>
            <a:r>
              <a:rPr lang="en-US" dirty="0"/>
              <a:t/>
            </a:r>
            <a:br>
              <a:rPr lang="en-US" dirty="0"/>
            </a:br>
            <a:endParaRPr lang="en-US" dirty="0"/>
          </a:p>
        </p:txBody>
      </p:sp>
    </p:spTree>
    <p:extLst>
      <p:ext uri="{BB962C8B-B14F-4D97-AF65-F5344CB8AC3E}">
        <p14:creationId xmlns:p14="http://schemas.microsoft.com/office/powerpoint/2010/main" val="681318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1808" y="808056"/>
            <a:ext cx="8427494" cy="1077229"/>
          </a:xfrm>
        </p:spPr>
        <p:txBody>
          <a:bodyPr>
            <a:normAutofit/>
          </a:bodyPr>
          <a:lstStyle/>
          <a:p>
            <a:pPr algn="l"/>
            <a:r>
              <a:rPr lang="en-US" sz="2800" b="1" dirty="0">
                <a:solidFill>
                  <a:schemeClr val="accent6"/>
                </a:solidFill>
              </a:rPr>
              <a:t>World Café workshop on eco-entrepreneurship</a:t>
            </a:r>
            <a:endParaRPr lang="en-US" sz="2800" b="1" dirty="0">
              <a:solidFill>
                <a:schemeClr val="accent6"/>
              </a:solidFill>
            </a:endParaRPr>
          </a:p>
        </p:txBody>
      </p:sp>
      <p:sp>
        <p:nvSpPr>
          <p:cNvPr id="3" name="Content Placeholder 2"/>
          <p:cNvSpPr>
            <a:spLocks noGrp="1"/>
          </p:cNvSpPr>
          <p:nvPr>
            <p:ph idx="1"/>
          </p:nvPr>
        </p:nvSpPr>
        <p:spPr>
          <a:xfrm>
            <a:off x="2736277" y="1885285"/>
            <a:ext cx="6495092" cy="4257245"/>
          </a:xfrm>
        </p:spPr>
        <p:txBody>
          <a:bodyPr>
            <a:normAutofit/>
          </a:bodyPr>
          <a:lstStyle/>
          <a:p>
            <a:pPr algn="just">
              <a:buFont typeface="Wingdings" panose="05000000000000000000" pitchFamily="2" charset="2"/>
              <a:buChar char="Ø"/>
            </a:pPr>
            <a:r>
              <a:rPr lang="en-US" sz="1500" b="1" dirty="0">
                <a:solidFill>
                  <a:schemeClr val="accent6"/>
                </a:solidFill>
              </a:rPr>
              <a:t>Format: </a:t>
            </a:r>
            <a:r>
              <a:rPr lang="en-US" sz="1500" dirty="0"/>
              <a:t>World </a:t>
            </a:r>
            <a:r>
              <a:rPr lang="en-US" sz="1500" dirty="0" smtClean="0"/>
              <a:t>Café</a:t>
            </a:r>
            <a:endParaRPr lang="sr-Latn-CS" sz="1500" dirty="0" smtClean="0"/>
          </a:p>
          <a:p>
            <a:pPr algn="just">
              <a:buFont typeface="Wingdings" panose="05000000000000000000" pitchFamily="2" charset="2"/>
              <a:buChar char="Ø"/>
            </a:pPr>
            <a:r>
              <a:rPr lang="en-US" sz="1500" b="1" dirty="0">
                <a:solidFill>
                  <a:schemeClr val="accent6"/>
                </a:solidFill>
              </a:rPr>
              <a:t>Name of the tool:   </a:t>
            </a:r>
            <a:r>
              <a:rPr lang="en-US" sz="1500" dirty="0"/>
              <a:t>World Café workshop on </a:t>
            </a:r>
            <a:r>
              <a:rPr lang="en-US" sz="1500" dirty="0" smtClean="0"/>
              <a:t>eco-entrepreneurship</a:t>
            </a:r>
            <a:endParaRPr lang="en-US" sz="1500" dirty="0"/>
          </a:p>
          <a:p>
            <a:pPr algn="just">
              <a:buFont typeface="Wingdings" panose="05000000000000000000" pitchFamily="2" charset="2"/>
              <a:buChar char="Ø"/>
            </a:pPr>
            <a:r>
              <a:rPr lang="en-US" sz="1500" b="1" dirty="0" smtClean="0">
                <a:solidFill>
                  <a:schemeClr val="accent6"/>
                </a:solidFill>
              </a:rPr>
              <a:t>Time:  </a:t>
            </a:r>
            <a:r>
              <a:rPr lang="en-US" sz="1500" dirty="0"/>
              <a:t>80 </a:t>
            </a:r>
            <a:r>
              <a:rPr lang="en-US" sz="1500" dirty="0" smtClean="0"/>
              <a:t>minutes</a:t>
            </a:r>
            <a:endParaRPr lang="en-US" sz="1500" dirty="0"/>
          </a:p>
          <a:p>
            <a:pPr algn="just">
              <a:buFont typeface="Wingdings" panose="05000000000000000000" pitchFamily="2" charset="2"/>
              <a:buChar char="Ø"/>
            </a:pPr>
            <a:r>
              <a:rPr lang="en-US" sz="1500" b="1" dirty="0">
                <a:solidFill>
                  <a:schemeClr val="accent6"/>
                </a:solidFill>
              </a:rPr>
              <a:t>Number of Participants: </a:t>
            </a:r>
            <a:r>
              <a:rPr lang="en-US" sz="1500" dirty="0"/>
              <a:t>20 </a:t>
            </a:r>
            <a:r>
              <a:rPr lang="en-US" sz="1500" dirty="0" smtClean="0"/>
              <a:t>participants</a:t>
            </a:r>
            <a:endParaRPr lang="en-US" sz="1500" dirty="0"/>
          </a:p>
          <a:p>
            <a:pPr algn="just">
              <a:buFont typeface="Wingdings" panose="05000000000000000000" pitchFamily="2" charset="2"/>
              <a:buChar char="Ø"/>
            </a:pPr>
            <a:r>
              <a:rPr lang="en-US" sz="1500" b="1" dirty="0">
                <a:solidFill>
                  <a:schemeClr val="accent6"/>
                </a:solidFill>
              </a:rPr>
              <a:t>Goal of the Tool: </a:t>
            </a:r>
            <a:r>
              <a:rPr lang="en-US" sz="1500" dirty="0"/>
              <a:t>The goals are to learn how to successfully, shortly present eco-entrepreneurship idea within a larger group and create a discussion where creativity and innovation are applied to developing an eco-entrepreneurship idea. </a:t>
            </a:r>
            <a:r>
              <a:rPr lang="en-US" sz="1500" dirty="0" smtClean="0"/>
              <a:t>The </a:t>
            </a:r>
            <a:r>
              <a:rPr lang="en-US" sz="1500" dirty="0"/>
              <a:t>focus of this dynamic is on researching and </a:t>
            </a:r>
            <a:r>
              <a:rPr lang="en-US" sz="1500" dirty="0" smtClean="0"/>
              <a:t>innovating</a:t>
            </a:r>
            <a:r>
              <a:rPr lang="sr-Latn-CS" sz="1500" dirty="0" smtClean="0"/>
              <a:t> </a:t>
            </a:r>
            <a:r>
              <a:rPr lang="en-US" sz="1500" dirty="0" smtClean="0"/>
              <a:t>the topic, not on problem solving.</a:t>
            </a:r>
            <a:r>
              <a:rPr lang="en-US" dirty="0"/>
              <a:t/>
            </a:r>
            <a:br>
              <a:rPr lang="en-US" dirty="0"/>
            </a:br>
            <a:endParaRPr lang="en-US" dirty="0"/>
          </a:p>
        </p:txBody>
      </p:sp>
      <p:sp>
        <p:nvSpPr>
          <p:cNvPr id="4" name="Pentagon 3"/>
          <p:cNvSpPr/>
          <p:nvPr/>
        </p:nvSpPr>
        <p:spPr>
          <a:xfrm>
            <a:off x="0" y="0"/>
            <a:ext cx="2230016" cy="76511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extBox 4"/>
          <p:cNvSpPr txBox="1"/>
          <p:nvPr/>
        </p:nvSpPr>
        <p:spPr>
          <a:xfrm>
            <a:off x="214603" y="90167"/>
            <a:ext cx="1800809" cy="584775"/>
          </a:xfrm>
          <a:prstGeom prst="rect">
            <a:avLst/>
          </a:prstGeom>
          <a:noFill/>
        </p:spPr>
        <p:txBody>
          <a:bodyPr wrap="square" rtlCol="0">
            <a:spAutoFit/>
          </a:bodyPr>
          <a:lstStyle/>
          <a:p>
            <a:r>
              <a:rPr lang="sr-Latn-CS" sz="3200" b="1" dirty="0" smtClean="0"/>
              <a:t>TOOL </a:t>
            </a:r>
            <a:r>
              <a:rPr lang="sr-Latn-CS" sz="3200" b="1" dirty="0" smtClean="0"/>
              <a:t>2</a:t>
            </a:r>
            <a:endParaRPr lang="en-US" sz="3200" b="1" dirty="0"/>
          </a:p>
        </p:txBody>
      </p:sp>
    </p:spTree>
    <p:extLst>
      <p:ext uri="{BB962C8B-B14F-4D97-AF65-F5344CB8AC3E}">
        <p14:creationId xmlns:p14="http://schemas.microsoft.com/office/powerpoint/2010/main" val="1882639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4932" y="1238596"/>
            <a:ext cx="8994372" cy="5461464"/>
          </a:xfrm>
        </p:spPr>
        <p:txBody>
          <a:bodyPr>
            <a:normAutofit fontScale="92500" lnSpcReduction="10000"/>
          </a:bodyPr>
          <a:lstStyle/>
          <a:p>
            <a:pPr algn="just" fontAlgn="base">
              <a:buFont typeface="Wingdings" panose="05000000000000000000" pitchFamily="2" charset="2"/>
              <a:buChar char="Ø"/>
            </a:pPr>
            <a:r>
              <a:rPr lang="en-US" sz="1300" dirty="0" smtClean="0"/>
              <a:t>The </a:t>
            </a:r>
            <a:r>
              <a:rPr lang="en-US" sz="1300" dirty="0"/>
              <a:t>facilitator should create a friendly and inclusive café atmosphere where participants feel comfortable developing new eco-entrepreneurship ideas.</a:t>
            </a:r>
          </a:p>
          <a:p>
            <a:pPr algn="just" fontAlgn="base">
              <a:buFont typeface="Wingdings" panose="05000000000000000000" pitchFamily="2" charset="2"/>
              <a:buChar char="Ø"/>
            </a:pPr>
            <a:r>
              <a:rPr lang="en-US" sz="1300" dirty="0"/>
              <a:t>The room has to be equipped by 4 tables, normally seating 5 persons (host + 4 guests).</a:t>
            </a:r>
          </a:p>
          <a:p>
            <a:pPr algn="just" fontAlgn="base">
              <a:buFont typeface="Wingdings" panose="05000000000000000000" pitchFamily="2" charset="2"/>
              <a:buChar char="Ø"/>
            </a:pPr>
            <a:r>
              <a:rPr lang="en-US" sz="1300" dirty="0"/>
              <a:t>Facilitator has to divide group into teams of five and give to groups, as topics, four different ecological issues for which participants have to find solution in the frame of eco-entrepreneurship ideas.</a:t>
            </a:r>
          </a:p>
          <a:p>
            <a:pPr algn="just" fontAlgn="base">
              <a:buFont typeface="Wingdings" panose="05000000000000000000" pitchFamily="2" charset="2"/>
              <a:buChar char="Ø"/>
            </a:pPr>
            <a:r>
              <a:rPr lang="en-US" sz="1300" dirty="0"/>
              <a:t>Facilitator should give inputs to participants about contents of presentation – short introduction, overview of the situation, the idea and how it is realized, highlighting the main benefits and conclusion.</a:t>
            </a:r>
          </a:p>
          <a:p>
            <a:pPr algn="just" fontAlgn="base">
              <a:buFont typeface="Wingdings" panose="05000000000000000000" pitchFamily="2" charset="2"/>
              <a:buChar char="Ø"/>
            </a:pPr>
            <a:r>
              <a:rPr lang="en-US" sz="1300" dirty="0"/>
              <a:t>Facilitator has to asks for volunteers, one per table, to be table hosts who have to present team’s eco-entrepreneurship idea to the rest of participants, so called “guests”.</a:t>
            </a:r>
          </a:p>
          <a:p>
            <a:pPr algn="just" fontAlgn="base">
              <a:buFont typeface="Wingdings" panose="05000000000000000000" pitchFamily="2" charset="2"/>
              <a:buChar char="Ø"/>
            </a:pPr>
            <a:r>
              <a:rPr lang="en-US" sz="1300" dirty="0"/>
              <a:t>After 30 minutes of discussions and developing eco-entrepreneurship ideas among team members, guests i.e. each team members excluding hosts, have to move from table to table as a group at regular intervals of 10 minutes, listen host’s 3minute presentation of </a:t>
            </a:r>
            <a:r>
              <a:rPr lang="en-US" sz="1400" dirty="0"/>
              <a:t>eco-entrepreneurship</a:t>
            </a:r>
            <a:r>
              <a:rPr lang="en-US" sz="1300" dirty="0"/>
              <a:t> idea, ask questions and give recommendations.</a:t>
            </a:r>
          </a:p>
          <a:p>
            <a:pPr algn="just" fontAlgn="base">
              <a:buFont typeface="Wingdings" panose="05000000000000000000" pitchFamily="2" charset="2"/>
              <a:buChar char="Ø"/>
            </a:pPr>
            <a:r>
              <a:rPr lang="en-US" sz="1300" dirty="0"/>
              <a:t>Table host has to ensure that everyone participates equally, take notes from conversation, greet newcomers and for every new of 4 rounds, expand own presentation by previous guests' key findings on presented eco-entrepreneurship idea.</a:t>
            </a:r>
          </a:p>
          <a:p>
            <a:pPr algn="just" fontAlgn="base">
              <a:buFont typeface="Wingdings" panose="05000000000000000000" pitchFamily="2" charset="2"/>
              <a:buChar char="Ø"/>
            </a:pPr>
            <a:r>
              <a:rPr lang="en-US" sz="1300" dirty="0"/>
              <a:t>After the table discussions, the hosts have 10 minutes in total to summarize outcomes. The facilitator then would explain what would happen to the results, including grouping of ideas and insights, and deeper analysis.</a:t>
            </a:r>
          </a:p>
          <a:p>
            <a:pPr algn="just" fontAlgn="base">
              <a:buFont typeface="Wingdings" panose="05000000000000000000" pitchFamily="2" charset="2"/>
              <a:buChar char="Ø"/>
            </a:pPr>
            <a:r>
              <a:rPr lang="en-US" sz="1300" dirty="0"/>
              <a:t>Results can be preserved by photographing drawings and texts</a:t>
            </a:r>
            <a:r>
              <a:rPr lang="en-US" sz="1300" dirty="0" smtClean="0"/>
              <a:t>.</a:t>
            </a:r>
            <a:endParaRPr lang="en-US" sz="1300" dirty="0"/>
          </a:p>
        </p:txBody>
      </p:sp>
      <p:sp>
        <p:nvSpPr>
          <p:cNvPr id="4" name="TextBox 3"/>
          <p:cNvSpPr txBox="1"/>
          <p:nvPr/>
        </p:nvSpPr>
        <p:spPr>
          <a:xfrm>
            <a:off x="2468880" y="756458"/>
            <a:ext cx="7040880" cy="400110"/>
          </a:xfrm>
          <a:prstGeom prst="rect">
            <a:avLst/>
          </a:prstGeom>
          <a:noFill/>
        </p:spPr>
        <p:txBody>
          <a:bodyPr wrap="square" rtlCol="0">
            <a:spAutoFit/>
          </a:bodyPr>
          <a:lstStyle/>
          <a:p>
            <a:r>
              <a:rPr lang="sr-Latn-CS" sz="2000" b="1" dirty="0" smtClean="0">
                <a:solidFill>
                  <a:schemeClr val="accent6"/>
                </a:solidFill>
              </a:rPr>
              <a:t>Instructions:</a:t>
            </a:r>
            <a:endParaRPr lang="en-US" sz="2000" b="1" dirty="0">
              <a:solidFill>
                <a:schemeClr val="accent6"/>
              </a:solidFill>
            </a:endParaRPr>
          </a:p>
        </p:txBody>
      </p:sp>
    </p:spTree>
    <p:extLst>
      <p:ext uri="{BB962C8B-B14F-4D97-AF65-F5344CB8AC3E}">
        <p14:creationId xmlns:p14="http://schemas.microsoft.com/office/powerpoint/2010/main" val="3078714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chemeClr val="accent6"/>
                </a:solidFill>
              </a:rPr>
              <a:t>Feedback and reflection</a:t>
            </a:r>
            <a:r>
              <a:rPr lang="en-US" sz="3600" dirty="0">
                <a:solidFill>
                  <a:schemeClr val="accent6"/>
                </a:solidFill>
              </a:rPr>
              <a:t> </a:t>
            </a:r>
            <a:br>
              <a:rPr lang="en-US" sz="3600" dirty="0">
                <a:solidFill>
                  <a:schemeClr val="accent6"/>
                </a:solidFill>
              </a:rPr>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2431" y="2457450"/>
            <a:ext cx="4725144" cy="3918412"/>
          </a:xfrm>
          <a:prstGeom prst="rect">
            <a:avLst/>
          </a:prstGeom>
        </p:spPr>
      </p:pic>
      <p:sp>
        <p:nvSpPr>
          <p:cNvPr id="5" name="TextBox 4"/>
          <p:cNvSpPr txBox="1"/>
          <p:nvPr/>
        </p:nvSpPr>
        <p:spPr>
          <a:xfrm>
            <a:off x="7730836" y="2119745"/>
            <a:ext cx="2552008" cy="2677656"/>
          </a:xfrm>
          <a:prstGeom prst="rect">
            <a:avLst/>
          </a:prstGeom>
          <a:noFill/>
        </p:spPr>
        <p:txBody>
          <a:bodyPr wrap="square" rtlCol="0">
            <a:spAutoFit/>
          </a:bodyPr>
          <a:lstStyle/>
          <a:p>
            <a:r>
              <a:rPr lang="sr-Latn-CS" sz="2400" dirty="0" smtClean="0">
                <a:solidFill>
                  <a:schemeClr val="accent4"/>
                </a:solidFill>
              </a:rPr>
              <a:t>E</a:t>
            </a:r>
            <a:r>
              <a:rPr lang="en-US" sz="2400" dirty="0" smtClean="0">
                <a:solidFill>
                  <a:schemeClr val="accent4"/>
                </a:solidFill>
              </a:rPr>
              <a:t>valuate </a:t>
            </a:r>
            <a:r>
              <a:rPr lang="en-US" sz="2400" dirty="0">
                <a:solidFill>
                  <a:schemeClr val="accent4"/>
                </a:solidFill>
              </a:rPr>
              <a:t>the activity with two </a:t>
            </a:r>
            <a:r>
              <a:rPr lang="en-US" sz="2400" dirty="0" smtClean="0">
                <a:solidFill>
                  <a:schemeClr val="accent4"/>
                </a:solidFill>
              </a:rPr>
              <a:t>adjectives</a:t>
            </a:r>
            <a:r>
              <a:rPr lang="sr-Latn-CS" sz="2400" dirty="0">
                <a:solidFill>
                  <a:schemeClr val="accent4"/>
                </a:solidFill>
              </a:rPr>
              <a:t>:</a:t>
            </a:r>
            <a:endParaRPr lang="sr-Latn-CS" sz="2400" dirty="0" smtClean="0">
              <a:solidFill>
                <a:schemeClr val="accent4"/>
              </a:solidFill>
            </a:endParaRPr>
          </a:p>
          <a:p>
            <a:r>
              <a:rPr lang="en-US" sz="2400" dirty="0" smtClean="0">
                <a:solidFill>
                  <a:schemeClr val="accent4"/>
                </a:solidFill>
              </a:rPr>
              <a:t>one </a:t>
            </a:r>
            <a:r>
              <a:rPr lang="en-US" sz="2400" dirty="0">
                <a:solidFill>
                  <a:schemeClr val="accent4"/>
                </a:solidFill>
              </a:rPr>
              <a:t>positive </a:t>
            </a:r>
            <a:endParaRPr lang="sr-Latn-CS" sz="2400" dirty="0" smtClean="0">
              <a:solidFill>
                <a:schemeClr val="accent4"/>
              </a:solidFill>
            </a:endParaRPr>
          </a:p>
          <a:p>
            <a:r>
              <a:rPr lang="en-US" sz="2400" dirty="0" smtClean="0">
                <a:solidFill>
                  <a:schemeClr val="accent4"/>
                </a:solidFill>
              </a:rPr>
              <a:t>and </a:t>
            </a:r>
            <a:endParaRPr lang="sr-Latn-CS" sz="2400" dirty="0" smtClean="0">
              <a:solidFill>
                <a:schemeClr val="accent4"/>
              </a:solidFill>
            </a:endParaRPr>
          </a:p>
          <a:p>
            <a:r>
              <a:rPr lang="en-US" sz="2400" dirty="0" smtClean="0">
                <a:solidFill>
                  <a:schemeClr val="accent4"/>
                </a:solidFill>
              </a:rPr>
              <a:t>one </a:t>
            </a:r>
            <a:r>
              <a:rPr lang="en-US" sz="2400" dirty="0">
                <a:solidFill>
                  <a:schemeClr val="accent4"/>
                </a:solidFill>
              </a:rPr>
              <a:t>negative adjective.</a:t>
            </a:r>
          </a:p>
        </p:txBody>
      </p:sp>
    </p:spTree>
    <p:extLst>
      <p:ext uri="{BB962C8B-B14F-4D97-AF65-F5344CB8AC3E}">
        <p14:creationId xmlns:p14="http://schemas.microsoft.com/office/powerpoint/2010/main" val="3505376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a:solidFill>
                  <a:schemeClr val="accent6"/>
                </a:solidFill>
              </a:rPr>
              <a:t>Budget control</a:t>
            </a:r>
            <a:r>
              <a:rPr lang="en-US" dirty="0"/>
              <a:t/>
            </a:r>
            <a:br>
              <a:rPr lang="en-US" dirty="0"/>
            </a:br>
            <a:endParaRPr lang="en-US" b="1" dirty="0"/>
          </a:p>
        </p:txBody>
      </p:sp>
      <p:sp>
        <p:nvSpPr>
          <p:cNvPr id="3" name="Content Placeholder 2"/>
          <p:cNvSpPr>
            <a:spLocks noGrp="1"/>
          </p:cNvSpPr>
          <p:nvPr>
            <p:ph idx="1"/>
          </p:nvPr>
        </p:nvSpPr>
        <p:spPr>
          <a:xfrm>
            <a:off x="2230016" y="1446244"/>
            <a:ext cx="8920066" cy="5309119"/>
          </a:xfrm>
        </p:spPr>
        <p:txBody>
          <a:bodyPr>
            <a:normAutofit fontScale="77500" lnSpcReduction="20000"/>
          </a:bodyPr>
          <a:lstStyle/>
          <a:p>
            <a:pPr algn="just">
              <a:buFont typeface="Wingdings" panose="05000000000000000000" pitchFamily="2" charset="2"/>
              <a:buChar char="Ø"/>
            </a:pPr>
            <a:r>
              <a:rPr lang="en-US" sz="1800" b="1" dirty="0">
                <a:solidFill>
                  <a:schemeClr val="accent6"/>
                </a:solidFill>
              </a:rPr>
              <a:t>Format:</a:t>
            </a:r>
            <a:r>
              <a:rPr lang="en-US" sz="1800" dirty="0"/>
              <a:t> Teamwork </a:t>
            </a:r>
            <a:r>
              <a:rPr lang="en-US" sz="1800" dirty="0" smtClean="0"/>
              <a:t>activity</a:t>
            </a:r>
            <a:endParaRPr lang="sr-Latn-CS" sz="1800" dirty="0"/>
          </a:p>
          <a:p>
            <a:pPr algn="just">
              <a:buFont typeface="Wingdings" panose="05000000000000000000" pitchFamily="2" charset="2"/>
              <a:buChar char="Ø"/>
            </a:pPr>
            <a:r>
              <a:rPr lang="en-US" sz="1800" b="1" dirty="0" smtClean="0">
                <a:solidFill>
                  <a:schemeClr val="accent6"/>
                </a:solidFill>
              </a:rPr>
              <a:t>Time:</a:t>
            </a:r>
            <a:r>
              <a:rPr lang="en-US" sz="1800" dirty="0">
                <a:solidFill>
                  <a:schemeClr val="accent6"/>
                </a:solidFill>
              </a:rPr>
              <a:t> </a:t>
            </a:r>
            <a:r>
              <a:rPr lang="en-US" sz="1800" dirty="0"/>
              <a:t> 120 minutes </a:t>
            </a:r>
            <a:endParaRPr lang="sr-Latn-CS" sz="1800" dirty="0"/>
          </a:p>
          <a:p>
            <a:pPr algn="just">
              <a:buFont typeface="Wingdings" panose="05000000000000000000" pitchFamily="2" charset="2"/>
              <a:buChar char="Ø"/>
            </a:pPr>
            <a:r>
              <a:rPr lang="en-US" sz="1800" b="1" dirty="0" smtClean="0">
                <a:solidFill>
                  <a:schemeClr val="accent6"/>
                </a:solidFill>
              </a:rPr>
              <a:t>Number </a:t>
            </a:r>
            <a:r>
              <a:rPr lang="en-US" sz="1800" b="1" dirty="0">
                <a:solidFill>
                  <a:schemeClr val="accent6"/>
                </a:solidFill>
              </a:rPr>
              <a:t>of Participants:</a:t>
            </a:r>
            <a:r>
              <a:rPr lang="en-US" sz="1800" dirty="0">
                <a:solidFill>
                  <a:schemeClr val="accent6"/>
                </a:solidFill>
              </a:rPr>
              <a:t> </a:t>
            </a:r>
            <a:r>
              <a:rPr lang="en-US" sz="1800" dirty="0"/>
              <a:t>Maximum 20 participants divided into teams of </a:t>
            </a:r>
            <a:r>
              <a:rPr lang="en-US" sz="1800" dirty="0" smtClean="0"/>
              <a:t>five</a:t>
            </a:r>
            <a:endParaRPr lang="sr-Latn-CS" sz="1800" dirty="0" smtClean="0"/>
          </a:p>
          <a:p>
            <a:pPr algn="just">
              <a:buFont typeface="Wingdings" panose="05000000000000000000" pitchFamily="2" charset="2"/>
              <a:buChar char="Ø"/>
            </a:pPr>
            <a:r>
              <a:rPr lang="en-US" sz="1800" b="1" dirty="0" smtClean="0">
                <a:solidFill>
                  <a:schemeClr val="accent6"/>
                </a:solidFill>
              </a:rPr>
              <a:t>Goal </a:t>
            </a:r>
            <a:r>
              <a:rPr lang="en-US" sz="1800" b="1" dirty="0">
                <a:solidFill>
                  <a:schemeClr val="accent6"/>
                </a:solidFill>
              </a:rPr>
              <a:t>of the Tool</a:t>
            </a:r>
            <a:r>
              <a:rPr lang="en-US" sz="1800" dirty="0">
                <a:solidFill>
                  <a:schemeClr val="accent6"/>
                </a:solidFill>
              </a:rPr>
              <a:t>: </a:t>
            </a:r>
            <a:r>
              <a:rPr lang="en-US" sz="1800" dirty="0"/>
              <a:t>The goal is to create a teamwork activity that aims to develop financial skills of participants which includes financial management and risk analysis strategies for a real or imaginary </a:t>
            </a:r>
            <a:r>
              <a:rPr lang="en-US" sz="1800" dirty="0" smtClean="0"/>
              <a:t>eco-entrepreneurship.</a:t>
            </a:r>
            <a:endParaRPr lang="sr-Latn-CS" sz="1800" dirty="0" smtClean="0"/>
          </a:p>
          <a:p>
            <a:pPr algn="just">
              <a:buFont typeface="Wingdings" panose="05000000000000000000" pitchFamily="2" charset="2"/>
              <a:buChar char="Ø"/>
            </a:pPr>
            <a:r>
              <a:rPr lang="en-US" sz="1800" b="1" dirty="0" smtClean="0">
                <a:solidFill>
                  <a:schemeClr val="accent6"/>
                </a:solidFill>
              </a:rPr>
              <a:t>The </a:t>
            </a:r>
            <a:r>
              <a:rPr lang="en-US" sz="1800" b="1" dirty="0">
                <a:solidFill>
                  <a:schemeClr val="accent6"/>
                </a:solidFill>
              </a:rPr>
              <a:t>activity objectives are:</a:t>
            </a:r>
            <a:endParaRPr lang="en-US" sz="1800" b="1" dirty="0">
              <a:solidFill>
                <a:schemeClr val="accent6"/>
              </a:solidFill>
            </a:endParaRPr>
          </a:p>
          <a:p>
            <a:pPr lvl="1" fontAlgn="base"/>
            <a:r>
              <a:rPr lang="en-US" dirty="0"/>
              <a:t>To understand the basics about budgeting – a plan for how to use a set amount of money, over a period of three months</a:t>
            </a:r>
          </a:p>
          <a:p>
            <a:pPr lvl="1" fontAlgn="base"/>
            <a:r>
              <a:rPr lang="en-US" dirty="0"/>
              <a:t>To understand how to use a (very) basic budget worksheet</a:t>
            </a:r>
          </a:p>
          <a:p>
            <a:pPr lvl="1" fontAlgn="base"/>
            <a:r>
              <a:rPr lang="en-US" dirty="0"/>
              <a:t>To prioritize planning for some spending over others (needs vs. wants)</a:t>
            </a:r>
          </a:p>
          <a:p>
            <a:pPr lvl="1" fontAlgn="base"/>
            <a:r>
              <a:rPr lang="en-US" dirty="0"/>
              <a:t>To begin using a budget worksheet to make plans for future spending, (beyond three months)</a:t>
            </a:r>
          </a:p>
          <a:p>
            <a:pPr lvl="1" fontAlgn="base"/>
            <a:r>
              <a:rPr lang="en-US" dirty="0"/>
              <a:t>To calculate spending percentages and compare them with their priorities</a:t>
            </a:r>
          </a:p>
          <a:p>
            <a:pPr lvl="1" fontAlgn="base"/>
            <a:r>
              <a:rPr lang="en-US" dirty="0"/>
              <a:t>To point out potential risks and ways of it’s overcoming</a:t>
            </a:r>
          </a:p>
          <a:p>
            <a:pPr lvl="1"/>
            <a:r>
              <a:rPr lang="en-US" dirty="0"/>
              <a:t>To think about ways for providing enough income to cover expenses</a:t>
            </a:r>
            <a:br>
              <a:rPr lang="en-US" dirty="0"/>
            </a:br>
            <a:endParaRPr lang="en-US" dirty="0"/>
          </a:p>
        </p:txBody>
      </p:sp>
      <p:sp>
        <p:nvSpPr>
          <p:cNvPr id="4" name="Pentagon 3"/>
          <p:cNvSpPr/>
          <p:nvPr/>
        </p:nvSpPr>
        <p:spPr>
          <a:xfrm>
            <a:off x="0" y="0"/>
            <a:ext cx="2230016" cy="765110"/>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extBox 4"/>
          <p:cNvSpPr txBox="1"/>
          <p:nvPr/>
        </p:nvSpPr>
        <p:spPr>
          <a:xfrm>
            <a:off x="214603" y="90167"/>
            <a:ext cx="1800809" cy="584775"/>
          </a:xfrm>
          <a:prstGeom prst="rect">
            <a:avLst/>
          </a:prstGeom>
          <a:noFill/>
        </p:spPr>
        <p:txBody>
          <a:bodyPr wrap="square" rtlCol="0">
            <a:spAutoFit/>
          </a:bodyPr>
          <a:lstStyle/>
          <a:p>
            <a:r>
              <a:rPr lang="sr-Latn-CS" sz="3200" b="1" dirty="0" smtClean="0"/>
              <a:t>TOOL </a:t>
            </a:r>
            <a:r>
              <a:rPr lang="sr-Latn-CS" sz="3200" b="1" dirty="0"/>
              <a:t>3</a:t>
            </a:r>
            <a:endParaRPr lang="en-US" sz="3200" b="1" dirty="0"/>
          </a:p>
        </p:txBody>
      </p:sp>
    </p:spTree>
    <p:extLst>
      <p:ext uri="{BB962C8B-B14F-4D97-AF65-F5344CB8AC3E}">
        <p14:creationId xmlns:p14="http://schemas.microsoft.com/office/powerpoint/2010/main" val="2538122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25196" y="686757"/>
            <a:ext cx="7958331" cy="1077229"/>
          </a:xfrm>
        </p:spPr>
        <p:txBody>
          <a:bodyPr>
            <a:normAutofit/>
          </a:bodyPr>
          <a:lstStyle/>
          <a:p>
            <a:pPr algn="l"/>
            <a:r>
              <a:rPr lang="sr-Latn-CS" sz="2800" b="1" dirty="0">
                <a:solidFill>
                  <a:schemeClr val="accent6"/>
                </a:solidFill>
              </a:rPr>
              <a:t>Instructions:</a:t>
            </a:r>
            <a:r>
              <a:rPr lang="en-US" sz="2800" b="1" dirty="0">
                <a:solidFill>
                  <a:schemeClr val="accent6"/>
                </a:solidFill>
              </a:rPr>
              <a:t/>
            </a:r>
            <a:br>
              <a:rPr lang="en-US" sz="2800" b="1" dirty="0">
                <a:solidFill>
                  <a:schemeClr val="accent6"/>
                </a:solidFill>
              </a:rPr>
            </a:br>
            <a:endParaRPr lang="en-US" sz="2800" dirty="0"/>
          </a:p>
        </p:txBody>
      </p:sp>
      <p:sp>
        <p:nvSpPr>
          <p:cNvPr id="3" name="Content Placeholder 2"/>
          <p:cNvSpPr>
            <a:spLocks noGrp="1"/>
          </p:cNvSpPr>
          <p:nvPr>
            <p:ph idx="1"/>
          </p:nvPr>
        </p:nvSpPr>
        <p:spPr>
          <a:xfrm>
            <a:off x="1147665" y="1380931"/>
            <a:ext cx="10058401" cy="5673012"/>
          </a:xfrm>
        </p:spPr>
        <p:txBody>
          <a:bodyPr>
            <a:normAutofit fontScale="70000" lnSpcReduction="20000"/>
          </a:bodyPr>
          <a:lstStyle/>
          <a:p>
            <a:pPr algn="just" fontAlgn="base">
              <a:buFont typeface="Wingdings" panose="05000000000000000000" pitchFamily="2" charset="2"/>
              <a:buChar char="Ø"/>
            </a:pPr>
            <a:r>
              <a:rPr lang="en-US" sz="1900" dirty="0"/>
              <a:t>The room has to be equipped by 4 tables, normally seating 5 persons</a:t>
            </a:r>
          </a:p>
          <a:p>
            <a:pPr algn="just" fontAlgn="base">
              <a:buFont typeface="Wingdings" panose="05000000000000000000" pitchFamily="2" charset="2"/>
              <a:buChar char="Ø"/>
            </a:pPr>
            <a:r>
              <a:rPr lang="en-US" sz="1900" dirty="0"/>
              <a:t>Facilitator has to divide group into teams of five and give to groups, as topics, four different types of eco-entrepreneurship</a:t>
            </a:r>
          </a:p>
          <a:p>
            <a:pPr algn="just" fontAlgn="base">
              <a:buFont typeface="Wingdings" panose="05000000000000000000" pitchFamily="2" charset="2"/>
              <a:buChar char="Ø"/>
            </a:pPr>
            <a:r>
              <a:rPr lang="en-US" sz="1900" dirty="0"/>
              <a:t>Facilitator should provide to each team a budget worksheet in MS Excel where participants would fill information about expenses for each key activity or task of their given enterprise, including expected incomes and potential investments, for the period of next 3 months</a:t>
            </a:r>
          </a:p>
          <a:p>
            <a:pPr algn="just" fontAlgn="base">
              <a:buFont typeface="Wingdings" panose="05000000000000000000" pitchFamily="2" charset="2"/>
              <a:buChar char="Ø"/>
            </a:pPr>
            <a:r>
              <a:rPr lang="en-US" sz="1900" dirty="0"/>
              <a:t>Each team should Each team should discuss, research, calculate and present the information from a budget spreadsheet in MS Excel in such a way that will allow them to answer these questions:</a:t>
            </a:r>
          </a:p>
          <a:p>
            <a:pPr lvl="1" algn="just" fontAlgn="base"/>
            <a:r>
              <a:rPr lang="en-US" sz="1900" dirty="0"/>
              <a:t>What resources do you need to maintain your eco-enterprise?</a:t>
            </a:r>
          </a:p>
          <a:p>
            <a:pPr lvl="1" algn="just" fontAlgn="base"/>
            <a:r>
              <a:rPr lang="en-US" sz="1900" dirty="0"/>
              <a:t>What is the total cost of each key activity for the enterprise?</a:t>
            </a:r>
          </a:p>
          <a:p>
            <a:pPr lvl="1" algn="just" fontAlgn="base"/>
            <a:r>
              <a:rPr lang="en-US" sz="1900" dirty="0"/>
              <a:t>Which key activity represents a significant expense to the enterprise?</a:t>
            </a:r>
          </a:p>
          <a:p>
            <a:pPr lvl="1" algn="just" fontAlgn="base"/>
            <a:r>
              <a:rPr lang="en-US" sz="1900" dirty="0"/>
              <a:t>Which type of expenses is the highest?</a:t>
            </a:r>
          </a:p>
          <a:p>
            <a:pPr lvl="1" algn="just" fontAlgn="base"/>
            <a:r>
              <a:rPr lang="en-US" sz="1900" dirty="0"/>
              <a:t>What percentage of the total enterprise cost does each key activity represent?</a:t>
            </a:r>
          </a:p>
          <a:p>
            <a:pPr lvl="1" algn="just" fontAlgn="base"/>
            <a:r>
              <a:rPr lang="en-US" sz="1900" dirty="0"/>
              <a:t>Which partners do you want to collaborate with to maintain your eco-enterprise?</a:t>
            </a:r>
          </a:p>
          <a:p>
            <a:pPr lvl="1" algn="just" fontAlgn="base"/>
            <a:r>
              <a:rPr lang="en-US" sz="1900" dirty="0"/>
              <a:t>What is the expected income?</a:t>
            </a:r>
          </a:p>
          <a:p>
            <a:pPr lvl="1" algn="just" fontAlgn="base"/>
            <a:r>
              <a:rPr lang="en-US" sz="1900" dirty="0"/>
              <a:t>How you plan to provide enough income to cover expenses?</a:t>
            </a:r>
          </a:p>
          <a:p>
            <a:pPr lvl="1" algn="just" fontAlgn="base"/>
            <a:r>
              <a:rPr lang="en-US" sz="1900" dirty="0"/>
              <a:t>What are risks your enterprise could deal with and how to overcome it?</a:t>
            </a:r>
          </a:p>
          <a:p>
            <a:pPr algn="just" fontAlgn="base">
              <a:buFont typeface="Wingdings" panose="05000000000000000000" pitchFamily="2" charset="2"/>
              <a:buChar char="Ø"/>
            </a:pPr>
            <a:r>
              <a:rPr lang="en-US" sz="1900" dirty="0"/>
              <a:t>After 80 minutes of teamwork, each team should present their report to the group.</a:t>
            </a:r>
          </a:p>
          <a:p>
            <a:endParaRPr lang="en-US" dirty="0"/>
          </a:p>
        </p:txBody>
      </p:sp>
    </p:spTree>
    <p:extLst>
      <p:ext uri="{BB962C8B-B14F-4D97-AF65-F5344CB8AC3E}">
        <p14:creationId xmlns:p14="http://schemas.microsoft.com/office/powerpoint/2010/main" val="42532912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TM16401375[[fn=Madison]]</Template>
  <TotalTime>313</TotalTime>
  <Words>1339</Words>
  <Application>Microsoft Office PowerPoint</Application>
  <PresentationFormat>Widescreen</PresentationFormat>
  <Paragraphs>72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MS Shell Dlg 2</vt:lpstr>
      <vt:lpstr>Wingdings</vt:lpstr>
      <vt:lpstr>Wingdings 3</vt:lpstr>
      <vt:lpstr>Madison</vt:lpstr>
      <vt:lpstr>Tools Eco-entrepreneurship &amp; Circular Economy: On the Path to Sustainable Change</vt:lpstr>
      <vt:lpstr>Researching and defining of ecological issues in different natural environments  </vt:lpstr>
      <vt:lpstr>Instructions:  Maximum 20 participants have to be divided into teams of five. Conference room has to be equipped by one projector and facilitator’s laptop and four tables (for 5 participants each). Four tables have to be equipped whether with a laptop, spreadsheet software or Microsoft Excel, Google form, Internet access, or paper and colored pens. The duration of applying of this tool would be between 120 and 150 minutes divided on following sections: </vt:lpstr>
      <vt:lpstr>PowerPoint Presentation</vt:lpstr>
      <vt:lpstr>World Café workshop on eco-entrepreneurship</vt:lpstr>
      <vt:lpstr>PowerPoint Presentation</vt:lpstr>
      <vt:lpstr>Feedback and reflection  </vt:lpstr>
      <vt:lpstr>Budget control </vt:lpstr>
      <vt:lpstr>Instructions: </vt:lpstr>
      <vt:lpstr>Feedback and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Eco-entrepreneurship &amp; Circular Economy: On the Path to Sustainable Change</dc:title>
  <dc:creator>Milica Dedic</dc:creator>
  <cp:lastModifiedBy>Milica Dedic</cp:lastModifiedBy>
  <cp:revision>17</cp:revision>
  <dcterms:created xsi:type="dcterms:W3CDTF">2022-10-25T11:56:25Z</dcterms:created>
  <dcterms:modified xsi:type="dcterms:W3CDTF">2022-10-28T12:55:55Z</dcterms:modified>
</cp:coreProperties>
</file>